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69117-A39F-4A95-BEFE-8725B993C193}" type="datetimeFigureOut">
              <a:rPr lang="en-US" smtClean="0"/>
              <a:t>3/8/2012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E8388F-87B0-41B8-9063-411EC55968BD}" type="slidenum">
              <a:rPr lang="en-US" smtClean="0"/>
              <a:t>‹#›</a:t>
            </a:fld>
            <a:endParaRPr lang="en-US"/>
          </a:p>
        </p:txBody>
      </p:sp>
    </p:spTree>
    <p:extLst>
      <p:ext uri="{BB962C8B-B14F-4D97-AF65-F5344CB8AC3E}">
        <p14:creationId xmlns:p14="http://schemas.microsoft.com/office/powerpoint/2010/main" val="1953403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E8388F-87B0-41B8-9063-411EC55968BD}" type="slidenum">
              <a:rPr lang="en-US" smtClean="0"/>
              <a:t>13</a:t>
            </a:fld>
            <a:endParaRPr lang="en-US"/>
          </a:p>
        </p:txBody>
      </p:sp>
    </p:spTree>
    <p:extLst>
      <p:ext uri="{BB962C8B-B14F-4D97-AF65-F5344CB8AC3E}">
        <p14:creationId xmlns:p14="http://schemas.microsoft.com/office/powerpoint/2010/main" val="31541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B98E79A-E081-4127-ABC9-2B3C28650974}" type="datetimeFigureOut">
              <a:rPr lang="en-US" smtClean="0"/>
              <a:t>3/8/2012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8FE9685-69CB-43F2-90C4-E9AB926D4336}"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98E79A-E081-4127-ABC9-2B3C28650974}" type="datetimeFigureOut">
              <a:rPr lang="en-US" smtClean="0"/>
              <a:t>3/8/2012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FE9685-69CB-43F2-90C4-E9AB926D43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98E79A-E081-4127-ABC9-2B3C28650974}" type="datetimeFigureOut">
              <a:rPr lang="en-US" smtClean="0"/>
              <a:t>3/8/2012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FE9685-69CB-43F2-90C4-E9AB926D43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98E79A-E081-4127-ABC9-2B3C28650974}" type="datetimeFigureOut">
              <a:rPr lang="en-US" smtClean="0"/>
              <a:t>3/8/2012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FE9685-69CB-43F2-90C4-E9AB926D43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B98E79A-E081-4127-ABC9-2B3C28650974}" type="datetimeFigureOut">
              <a:rPr lang="en-US" smtClean="0"/>
              <a:t>3/8/2012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FE9685-69CB-43F2-90C4-E9AB926D4336}"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B98E79A-E081-4127-ABC9-2B3C28650974}" type="datetimeFigureOut">
              <a:rPr lang="en-US" smtClean="0"/>
              <a:t>3/8/2012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FE9685-69CB-43F2-90C4-E9AB926D43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B98E79A-E081-4127-ABC9-2B3C28650974}" type="datetimeFigureOut">
              <a:rPr lang="en-US" smtClean="0"/>
              <a:t>3/8/2012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8FE9685-69CB-43F2-90C4-E9AB926D43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B98E79A-E081-4127-ABC9-2B3C28650974}" type="datetimeFigureOut">
              <a:rPr lang="en-US" smtClean="0"/>
              <a:t>3/8/2012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8FE9685-69CB-43F2-90C4-E9AB926D43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B98E79A-E081-4127-ABC9-2B3C28650974}" type="datetimeFigureOut">
              <a:rPr lang="en-US" smtClean="0"/>
              <a:t>3/8/2012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8FE9685-69CB-43F2-90C4-E9AB926D4336}"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B98E79A-E081-4127-ABC9-2B3C28650974}" type="datetimeFigureOut">
              <a:rPr lang="en-US" smtClean="0"/>
              <a:t>3/8/2012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FE9685-69CB-43F2-90C4-E9AB926D43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B98E79A-E081-4127-ABC9-2B3C28650974}" type="datetimeFigureOut">
              <a:rPr lang="en-US" smtClean="0"/>
              <a:t>3/8/2012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FE9685-69CB-43F2-90C4-E9AB926D4336}"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B98E79A-E081-4127-ABC9-2B3C28650974}" type="datetimeFigureOut">
              <a:rPr lang="en-US" smtClean="0"/>
              <a:t>3/8/2012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8FE9685-69CB-43F2-90C4-E9AB926D4336}"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533400"/>
            <a:ext cx="7772400" cy="1470025"/>
          </a:xfrm>
        </p:spPr>
        <p:txBody>
          <a:bodyPr>
            <a:normAutofit fontScale="90000"/>
          </a:bodyPr>
          <a:lstStyle/>
          <a:p>
            <a:r>
              <a:rPr lang="id-ID" b="1" dirty="0"/>
              <a:t>Dampak Perubahan Populasi Manusia Terhadap Lingkungan</a:t>
            </a:r>
            <a:endParaRPr lang="en-US" dirty="0"/>
          </a:p>
        </p:txBody>
      </p:sp>
      <p:sp>
        <p:nvSpPr>
          <p:cNvPr id="3" name="Subtitle 2"/>
          <p:cNvSpPr>
            <a:spLocks noGrp="1"/>
          </p:cNvSpPr>
          <p:nvPr>
            <p:ph type="subTitle" idx="1"/>
          </p:nvPr>
        </p:nvSpPr>
        <p:spPr>
          <a:xfrm>
            <a:off x="1447800" y="2980644"/>
            <a:ext cx="6400800" cy="3657600"/>
          </a:xfrm>
        </p:spPr>
        <p:txBody>
          <a:bodyPr>
            <a:normAutofit fontScale="92500" lnSpcReduction="10000"/>
          </a:bodyPr>
          <a:lstStyle/>
          <a:p>
            <a:pPr lvl="0"/>
            <a:r>
              <a:rPr lang="en-US" b="1" dirty="0" smtClean="0"/>
              <a:t>ANGGOTA :</a:t>
            </a:r>
          </a:p>
          <a:p>
            <a:pPr lvl="0" algn="l"/>
            <a:r>
              <a:rPr lang="id-ID" b="1" dirty="0" smtClean="0"/>
              <a:t>Anisa </a:t>
            </a:r>
            <a:r>
              <a:rPr lang="id-ID" b="1" dirty="0"/>
              <a:t>Alivia Roshida 	(04)</a:t>
            </a:r>
            <a:endParaRPr lang="en-US" dirty="0"/>
          </a:p>
          <a:p>
            <a:pPr lvl="0" algn="l"/>
            <a:r>
              <a:rPr lang="id-ID" b="1" dirty="0"/>
              <a:t>Fiki Nurul Liana </a:t>
            </a:r>
            <a:r>
              <a:rPr lang="id-ID" b="1" dirty="0" smtClean="0"/>
              <a:t>R</a:t>
            </a:r>
            <a:r>
              <a:rPr lang="id-ID" b="1" dirty="0"/>
              <a:t>	</a:t>
            </a:r>
            <a:r>
              <a:rPr lang="en-US" b="1" dirty="0" smtClean="0"/>
              <a:t>	</a:t>
            </a:r>
            <a:r>
              <a:rPr lang="id-ID" b="1" dirty="0" smtClean="0"/>
              <a:t>(</a:t>
            </a:r>
            <a:r>
              <a:rPr lang="id-ID" b="1" dirty="0"/>
              <a:t>06)</a:t>
            </a:r>
            <a:endParaRPr lang="en-US" dirty="0"/>
          </a:p>
          <a:p>
            <a:pPr lvl="0" algn="l"/>
            <a:r>
              <a:rPr lang="id-ID" b="1" dirty="0"/>
              <a:t>Hanif  Yumna U</a:t>
            </a:r>
            <a:r>
              <a:rPr lang="id-ID" b="1" dirty="0" smtClean="0"/>
              <a:t>.</a:t>
            </a:r>
            <a:r>
              <a:rPr lang="id-ID" b="1" dirty="0"/>
              <a:t>	</a:t>
            </a:r>
            <a:r>
              <a:rPr lang="en-US" b="1" dirty="0" smtClean="0"/>
              <a:t>	</a:t>
            </a:r>
            <a:r>
              <a:rPr lang="id-ID" b="1" dirty="0" smtClean="0"/>
              <a:t>(</a:t>
            </a:r>
            <a:r>
              <a:rPr lang="id-ID" b="1" dirty="0"/>
              <a:t>09</a:t>
            </a:r>
            <a:r>
              <a:rPr lang="id-ID" b="1" dirty="0" smtClean="0"/>
              <a:t>)</a:t>
            </a:r>
            <a:endParaRPr lang="en-US" b="1" dirty="0" smtClean="0"/>
          </a:p>
          <a:p>
            <a:pPr lvl="0" algn="l"/>
            <a:r>
              <a:rPr lang="en-US" b="1" dirty="0" err="1" smtClean="0"/>
              <a:t>Liginia</a:t>
            </a:r>
            <a:r>
              <a:rPr lang="en-US" b="1" dirty="0" smtClean="0"/>
              <a:t> </a:t>
            </a:r>
            <a:r>
              <a:rPr lang="en-US" b="1" dirty="0" err="1" smtClean="0"/>
              <a:t>Gustin</a:t>
            </a:r>
            <a:r>
              <a:rPr lang="en-US" b="1" dirty="0" smtClean="0"/>
              <a:t> </a:t>
            </a:r>
            <a:r>
              <a:rPr lang="en-US" b="1" dirty="0" err="1" smtClean="0"/>
              <a:t>Ayu</a:t>
            </a:r>
            <a:r>
              <a:rPr lang="en-US" b="1" dirty="0" smtClean="0"/>
              <a:t> D. 	(16)</a:t>
            </a:r>
            <a:endParaRPr lang="en-US" dirty="0"/>
          </a:p>
          <a:p>
            <a:pPr lvl="0" algn="l"/>
            <a:r>
              <a:rPr lang="id-ID" b="1" dirty="0"/>
              <a:t>M. Refi </a:t>
            </a:r>
            <a:r>
              <a:rPr lang="id-ID" b="1" dirty="0" smtClean="0"/>
              <a:t>Fauzi</a:t>
            </a:r>
            <a:r>
              <a:rPr lang="id-ID" b="1" dirty="0"/>
              <a:t>	</a:t>
            </a:r>
            <a:r>
              <a:rPr lang="en-US" b="1" dirty="0" smtClean="0"/>
              <a:t>		</a:t>
            </a:r>
            <a:r>
              <a:rPr lang="id-ID" b="1" dirty="0" smtClean="0"/>
              <a:t>(18</a:t>
            </a:r>
            <a:r>
              <a:rPr lang="id-ID" b="1" dirty="0"/>
              <a:t>)</a:t>
            </a:r>
            <a:endParaRPr lang="en-US" dirty="0"/>
          </a:p>
          <a:p>
            <a:pPr lvl="0" algn="l"/>
            <a:r>
              <a:rPr lang="id-ID" b="1" dirty="0"/>
              <a:t>M. Wiwaha Trah U</a:t>
            </a:r>
            <a:r>
              <a:rPr lang="id-ID" b="1" dirty="0" smtClean="0"/>
              <a:t>.</a:t>
            </a:r>
            <a:r>
              <a:rPr lang="id-ID" b="1" dirty="0"/>
              <a:t>	</a:t>
            </a:r>
            <a:r>
              <a:rPr lang="en-US" b="1" dirty="0" smtClean="0"/>
              <a:t>	</a:t>
            </a:r>
            <a:r>
              <a:rPr lang="id-ID" b="1" dirty="0" smtClean="0"/>
              <a:t>(</a:t>
            </a:r>
            <a:r>
              <a:rPr lang="id-ID" b="1" dirty="0"/>
              <a:t>19)</a:t>
            </a:r>
            <a:endParaRPr lang="en-US" dirty="0"/>
          </a:p>
          <a:p>
            <a:pPr lvl="0" algn="l"/>
            <a:r>
              <a:rPr lang="id-ID" b="1" dirty="0"/>
              <a:t>Syafira Alma Raudhia	(25)</a:t>
            </a:r>
            <a:endParaRPr lang="en-US" dirty="0"/>
          </a:p>
          <a:p>
            <a:pPr lvl="0" algn="l"/>
            <a:r>
              <a:rPr lang="id-ID" b="1" dirty="0"/>
              <a:t>Wiguna Luddani M</a:t>
            </a:r>
            <a:r>
              <a:rPr lang="id-ID" b="1" dirty="0" smtClean="0"/>
              <a:t>.</a:t>
            </a:r>
            <a:r>
              <a:rPr lang="id-ID" b="1" dirty="0"/>
              <a:t>	(27)</a:t>
            </a:r>
            <a:endParaRPr lang="en-US" dirty="0"/>
          </a:p>
          <a:p>
            <a:endParaRPr lang="en-US" dirty="0"/>
          </a:p>
        </p:txBody>
      </p:sp>
      <p:sp>
        <p:nvSpPr>
          <p:cNvPr id="4" name="TextBox 3"/>
          <p:cNvSpPr txBox="1"/>
          <p:nvPr/>
        </p:nvSpPr>
        <p:spPr>
          <a:xfrm>
            <a:off x="2133600" y="2208032"/>
            <a:ext cx="4922875" cy="584775"/>
          </a:xfrm>
          <a:prstGeom prst="rect">
            <a:avLst/>
          </a:prstGeom>
          <a:noFill/>
        </p:spPr>
        <p:txBody>
          <a:bodyPr wrap="square" rtlCol="0">
            <a:spAutoFit/>
          </a:bodyPr>
          <a:lstStyle/>
          <a:p>
            <a:r>
              <a:rPr lang="en-US" sz="3200" dirty="0" err="1" smtClean="0"/>
              <a:t>Oleh</a:t>
            </a:r>
            <a:r>
              <a:rPr lang="en-US" sz="3200" dirty="0" smtClean="0"/>
              <a:t> </a:t>
            </a:r>
            <a:r>
              <a:rPr lang="en-US" sz="3200" dirty="0" err="1" smtClean="0"/>
              <a:t>Kelompok</a:t>
            </a:r>
            <a:r>
              <a:rPr lang="en-US" sz="3200" dirty="0" smtClean="0"/>
              <a:t> 3 Biology </a:t>
            </a:r>
            <a:endParaRPr lang="en-US" dirty="0"/>
          </a:p>
        </p:txBody>
      </p:sp>
    </p:spTree>
    <p:extLst>
      <p:ext uri="{BB962C8B-B14F-4D97-AF65-F5344CB8AC3E}">
        <p14:creationId xmlns:p14="http://schemas.microsoft.com/office/powerpoint/2010/main" val="3111361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Alma's Document\Animation\AN27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691740"/>
            <a:ext cx="1285875" cy="18817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smtClean="0"/>
              <a:t>E.  </a:t>
            </a:r>
            <a:r>
              <a:rPr lang="id-ID" b="1" dirty="0" smtClean="0"/>
              <a:t>Dampak </a:t>
            </a:r>
            <a:r>
              <a:rPr lang="id-ID" b="1" dirty="0"/>
              <a:t>terhadap pendidikan</a:t>
            </a:r>
            <a:endParaRPr lang="en-US" b="1" dirty="0"/>
          </a:p>
        </p:txBody>
      </p:sp>
      <p:sp>
        <p:nvSpPr>
          <p:cNvPr id="3" name="Content Placeholder 2"/>
          <p:cNvSpPr>
            <a:spLocks noGrp="1"/>
          </p:cNvSpPr>
          <p:nvPr>
            <p:ph idx="1"/>
          </p:nvPr>
        </p:nvSpPr>
        <p:spPr/>
        <p:txBody>
          <a:bodyPr/>
          <a:lstStyle/>
          <a:p>
            <a:pPr marL="0" indent="0">
              <a:buNone/>
            </a:pPr>
            <a:r>
              <a:rPr lang="id-ID" dirty="0" smtClean="0"/>
              <a:t>Dalam </a:t>
            </a:r>
            <a:r>
              <a:rPr lang="id-ID" dirty="0"/>
              <a:t>bidang pendidikan, ledakan penduduk dapat menimbulkan dampak yang tidak diinginkan, misalnya : semakin banyak anak usia sekolah yang tidak bersekolah karena harus membantu orang tuanya memenuhi kebutuhan hidupnya.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84977"/>
            <a:ext cx="2851279" cy="257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3119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Alma's Document\Animation\CA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81400"/>
            <a:ext cx="6096000" cy="29374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lvl="0"/>
            <a:r>
              <a:rPr lang="en-US" b="1" dirty="0" smtClean="0"/>
              <a:t>F.  </a:t>
            </a:r>
            <a:r>
              <a:rPr lang="id-ID" b="1" dirty="0" smtClean="0"/>
              <a:t>Dampak </a:t>
            </a:r>
            <a:r>
              <a:rPr lang="id-ID" b="1" dirty="0"/>
              <a:t>terhadap </a:t>
            </a:r>
            <a:r>
              <a:rPr lang="id-ID" b="1" dirty="0" smtClean="0"/>
              <a:t>pekerjaan</a:t>
            </a:r>
            <a:endParaRPr lang="en-US" b="1" dirty="0"/>
          </a:p>
        </p:txBody>
      </p:sp>
      <p:sp>
        <p:nvSpPr>
          <p:cNvPr id="3" name="Content Placeholder 2"/>
          <p:cNvSpPr>
            <a:spLocks noGrp="1"/>
          </p:cNvSpPr>
          <p:nvPr>
            <p:ph idx="1"/>
          </p:nvPr>
        </p:nvSpPr>
        <p:spPr/>
        <p:txBody>
          <a:bodyPr/>
          <a:lstStyle/>
          <a:p>
            <a:r>
              <a:rPr lang="id-ID" dirty="0"/>
              <a:t>Semakin sempitnya pekerjaan dan tingginya angka persaingan kerja berdampak pada meningkatnya jumlah pengangguran. Jika hal ini terjadi, maka permasalahan keamanan akan muncul seperti kriminalitas</a:t>
            </a:r>
            <a:endParaRPr lang="en-US" dirty="0"/>
          </a:p>
        </p:txBody>
      </p:sp>
    </p:spTree>
    <p:extLst>
      <p:ext uri="{BB962C8B-B14F-4D97-AF65-F5344CB8AC3E}">
        <p14:creationId xmlns:p14="http://schemas.microsoft.com/office/powerpoint/2010/main" val="39391472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G.  </a:t>
            </a:r>
            <a:r>
              <a:rPr lang="id-ID" b="1" dirty="0" smtClean="0"/>
              <a:t>Dampak </a:t>
            </a:r>
            <a:r>
              <a:rPr lang="id-ID" b="1" dirty="0"/>
              <a:t>terhadap bidang </a:t>
            </a:r>
            <a:r>
              <a:rPr lang="id-ID" b="1" dirty="0" smtClean="0"/>
              <a:t>perumahan</a:t>
            </a:r>
            <a:endParaRPr lang="en-US" b="1"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id-ID" dirty="0"/>
              <a:t>Penduduk membutuhkan rumah yang layak untuk tempat tinggalnya. </a:t>
            </a:r>
            <a:r>
              <a:rPr lang="en-US" dirty="0" smtClean="0"/>
              <a:t>yang</a:t>
            </a:r>
            <a:r>
              <a:rPr lang="id-ID" dirty="0" smtClean="0"/>
              <a:t> </a:t>
            </a:r>
            <a:r>
              <a:rPr lang="id-ID" dirty="0"/>
              <a:t>berdampak </a:t>
            </a:r>
            <a:r>
              <a:rPr lang="id-ID" dirty="0" smtClean="0"/>
              <a:t>pada:</a:t>
            </a:r>
            <a:endParaRPr lang="en-US" dirty="0" smtClean="0"/>
          </a:p>
          <a:p>
            <a:pPr marL="514350" lvl="0" indent="-514350">
              <a:buFont typeface="+mj-lt"/>
              <a:buAutoNum type="arabicParenR"/>
            </a:pPr>
            <a:r>
              <a:rPr lang="id-ID" dirty="0"/>
              <a:t>Meningkatnya luas wilayah pemukiman</a:t>
            </a:r>
            <a:endParaRPr lang="en-US" dirty="0"/>
          </a:p>
          <a:p>
            <a:pPr marL="514350" indent="-514350">
              <a:buFont typeface="+mj-lt"/>
              <a:buAutoNum type="arabicParenR"/>
            </a:pPr>
            <a:r>
              <a:rPr lang="id-ID" dirty="0"/>
              <a:t>Mengurangi areal pertanian dan </a:t>
            </a:r>
            <a:r>
              <a:rPr lang="id-ID" dirty="0" smtClean="0"/>
              <a:t>hutan</a:t>
            </a:r>
            <a:endParaRPr lang="en-US" dirty="0" smtClean="0"/>
          </a:p>
          <a:p>
            <a:pPr marL="514350" lvl="0" indent="-514350">
              <a:buFont typeface="+mj-lt"/>
              <a:buAutoNum type="arabicParenR"/>
            </a:pPr>
            <a:r>
              <a:rPr lang="id-ID" dirty="0"/>
              <a:t>Banyak penduduk menempati tempat tinggal yang tidak layak. Misal : pemukiman kumuh di tepi sungai, di sekitar tempat pembuangan sampah, di kolong jembatan, dan di tempat-tempat lainnya</a:t>
            </a:r>
            <a:endParaRPr lang="en-US" dirty="0"/>
          </a:p>
          <a:p>
            <a:endParaRPr lang="en-US" dirty="0"/>
          </a:p>
        </p:txBody>
      </p:sp>
    </p:spTree>
    <p:extLst>
      <p:ext uri="{BB962C8B-B14F-4D97-AF65-F5344CB8AC3E}">
        <p14:creationId xmlns:p14="http://schemas.microsoft.com/office/powerpoint/2010/main" val="8681668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grpId="0" nodeType="click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3">
                                            <p:txEl>
                                              <p:pRg st="0" end="0"/>
                                            </p:txEl>
                                          </p:spTgt>
                                        </p:tgtEl>
                                        <p:attrNameLst>
                                          <p:attrName>ppt_x</p:attrName>
                                          <p:attrName>ppt_y</p:attrName>
                                        </p:attrNameLst>
                                      </p:cBhvr>
                                    </p:animMotion>
                                    <p:animRot by="1500000">
                                      <p:cBhvr>
                                        <p:cTn id="16" dur="125" fill="hold">
                                          <p:stCondLst>
                                            <p:cond delay="0"/>
                                          </p:stCondLst>
                                        </p:cTn>
                                        <p:tgtEl>
                                          <p:spTgt spid="3">
                                            <p:txEl>
                                              <p:pRg st="0" end="0"/>
                                            </p:txEl>
                                          </p:spTgt>
                                        </p:tgtEl>
                                        <p:attrNameLst>
                                          <p:attrName>r</p:attrName>
                                        </p:attrNameLst>
                                      </p:cBhvr>
                                    </p:animRot>
                                    <p:animRot by="-1500000">
                                      <p:cBhvr>
                                        <p:cTn id="17" dur="125" fill="hold">
                                          <p:stCondLst>
                                            <p:cond delay="125"/>
                                          </p:stCondLst>
                                        </p:cTn>
                                        <p:tgtEl>
                                          <p:spTgt spid="3">
                                            <p:txEl>
                                              <p:pRg st="0" end="0"/>
                                            </p:txEl>
                                          </p:spTgt>
                                        </p:tgtEl>
                                        <p:attrNameLst>
                                          <p:attrName>r</p:attrName>
                                        </p:attrNameLst>
                                      </p:cBhvr>
                                    </p:animRot>
                                    <p:animRot by="-1500000">
                                      <p:cBhvr>
                                        <p:cTn id="18" dur="125" fill="hold">
                                          <p:stCondLst>
                                            <p:cond delay="250"/>
                                          </p:stCondLst>
                                        </p:cTn>
                                        <p:tgtEl>
                                          <p:spTgt spid="3">
                                            <p:txEl>
                                              <p:pRg st="0" end="0"/>
                                            </p:txEl>
                                          </p:spTgt>
                                        </p:tgtEl>
                                        <p:attrNameLst>
                                          <p:attrName>r</p:attrName>
                                        </p:attrNameLst>
                                      </p:cBhvr>
                                    </p:animRot>
                                    <p:animRot by="1500000">
                                      <p:cBhvr>
                                        <p:cTn id="19" dur="125" fill="hold">
                                          <p:stCondLst>
                                            <p:cond delay="375"/>
                                          </p:stCondLst>
                                        </p:cTn>
                                        <p:tgtEl>
                                          <p:spTgt spid="3">
                                            <p:txEl>
                                              <p:pRg st="0" end="0"/>
                                            </p:txEl>
                                          </p:spTgt>
                                        </p:tgtEl>
                                        <p:attrNameLst>
                                          <p:attrName>r</p:attrName>
                                        </p:attrNameLst>
                                      </p:cBhvr>
                                    </p:animRot>
                                  </p:childTnLst>
                                </p:cTn>
                              </p:par>
                              <p:par>
                                <p:cTn id="20" presetID="34" presetClass="emph" presetSubtype="0" fill="hold" grpId="0" nodeType="with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3">
                                            <p:txEl>
                                              <p:pRg st="1" end="1"/>
                                            </p:txEl>
                                          </p:spTgt>
                                        </p:tgtEl>
                                        <p:attrNameLst>
                                          <p:attrName>ppt_x</p:attrName>
                                          <p:attrName>ppt_y</p:attrName>
                                        </p:attrNameLst>
                                      </p:cBhvr>
                                    </p:animMotion>
                                    <p:animRot by="1500000">
                                      <p:cBhvr>
                                        <p:cTn id="22" dur="125" fill="hold">
                                          <p:stCondLst>
                                            <p:cond delay="0"/>
                                          </p:stCondLst>
                                        </p:cTn>
                                        <p:tgtEl>
                                          <p:spTgt spid="3">
                                            <p:txEl>
                                              <p:pRg st="1" end="1"/>
                                            </p:txEl>
                                          </p:spTgt>
                                        </p:tgtEl>
                                        <p:attrNameLst>
                                          <p:attrName>r</p:attrName>
                                        </p:attrNameLst>
                                      </p:cBhvr>
                                    </p:animRot>
                                    <p:animRot by="-1500000">
                                      <p:cBhvr>
                                        <p:cTn id="23" dur="125" fill="hold">
                                          <p:stCondLst>
                                            <p:cond delay="125"/>
                                          </p:stCondLst>
                                        </p:cTn>
                                        <p:tgtEl>
                                          <p:spTgt spid="3">
                                            <p:txEl>
                                              <p:pRg st="1" end="1"/>
                                            </p:txEl>
                                          </p:spTgt>
                                        </p:tgtEl>
                                        <p:attrNameLst>
                                          <p:attrName>r</p:attrName>
                                        </p:attrNameLst>
                                      </p:cBhvr>
                                    </p:animRot>
                                    <p:animRot by="-1500000">
                                      <p:cBhvr>
                                        <p:cTn id="24" dur="125" fill="hold">
                                          <p:stCondLst>
                                            <p:cond delay="250"/>
                                          </p:stCondLst>
                                        </p:cTn>
                                        <p:tgtEl>
                                          <p:spTgt spid="3">
                                            <p:txEl>
                                              <p:pRg st="1" end="1"/>
                                            </p:txEl>
                                          </p:spTgt>
                                        </p:tgtEl>
                                        <p:attrNameLst>
                                          <p:attrName>r</p:attrName>
                                        </p:attrNameLst>
                                      </p:cBhvr>
                                    </p:animRot>
                                    <p:animRot by="1500000">
                                      <p:cBhvr>
                                        <p:cTn id="25" dur="125" fill="hold">
                                          <p:stCondLst>
                                            <p:cond delay="375"/>
                                          </p:stCondLst>
                                        </p:cTn>
                                        <p:tgtEl>
                                          <p:spTgt spid="3">
                                            <p:txEl>
                                              <p:pRg st="1" end="1"/>
                                            </p:txEl>
                                          </p:spTgt>
                                        </p:tgtEl>
                                        <p:attrNameLst>
                                          <p:attrName>r</p:attrName>
                                        </p:attrNameLst>
                                      </p:cBhvr>
                                    </p:animRot>
                                  </p:childTnLst>
                                </p:cTn>
                              </p:par>
                              <p:par>
                                <p:cTn id="26" presetID="34" presetClass="emph" presetSubtype="0" fill="hold" grpId="0" nodeType="with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3">
                                            <p:txEl>
                                              <p:pRg st="2" end="2"/>
                                            </p:txEl>
                                          </p:spTgt>
                                        </p:tgtEl>
                                        <p:attrNameLst>
                                          <p:attrName>ppt_x</p:attrName>
                                          <p:attrName>ppt_y</p:attrName>
                                        </p:attrNameLst>
                                      </p:cBhvr>
                                    </p:animMotion>
                                    <p:animRot by="1500000">
                                      <p:cBhvr>
                                        <p:cTn id="28" dur="125" fill="hold">
                                          <p:stCondLst>
                                            <p:cond delay="0"/>
                                          </p:stCondLst>
                                        </p:cTn>
                                        <p:tgtEl>
                                          <p:spTgt spid="3">
                                            <p:txEl>
                                              <p:pRg st="2" end="2"/>
                                            </p:txEl>
                                          </p:spTgt>
                                        </p:tgtEl>
                                        <p:attrNameLst>
                                          <p:attrName>r</p:attrName>
                                        </p:attrNameLst>
                                      </p:cBhvr>
                                    </p:animRot>
                                    <p:animRot by="-1500000">
                                      <p:cBhvr>
                                        <p:cTn id="29" dur="125" fill="hold">
                                          <p:stCondLst>
                                            <p:cond delay="125"/>
                                          </p:stCondLst>
                                        </p:cTn>
                                        <p:tgtEl>
                                          <p:spTgt spid="3">
                                            <p:txEl>
                                              <p:pRg st="2" end="2"/>
                                            </p:txEl>
                                          </p:spTgt>
                                        </p:tgtEl>
                                        <p:attrNameLst>
                                          <p:attrName>r</p:attrName>
                                        </p:attrNameLst>
                                      </p:cBhvr>
                                    </p:animRot>
                                    <p:animRot by="-1500000">
                                      <p:cBhvr>
                                        <p:cTn id="30" dur="125" fill="hold">
                                          <p:stCondLst>
                                            <p:cond delay="250"/>
                                          </p:stCondLst>
                                        </p:cTn>
                                        <p:tgtEl>
                                          <p:spTgt spid="3">
                                            <p:txEl>
                                              <p:pRg st="2" end="2"/>
                                            </p:txEl>
                                          </p:spTgt>
                                        </p:tgtEl>
                                        <p:attrNameLst>
                                          <p:attrName>r</p:attrName>
                                        </p:attrNameLst>
                                      </p:cBhvr>
                                    </p:animRot>
                                    <p:animRot by="1500000">
                                      <p:cBhvr>
                                        <p:cTn id="31" dur="125" fill="hold">
                                          <p:stCondLst>
                                            <p:cond delay="375"/>
                                          </p:stCondLst>
                                        </p:cTn>
                                        <p:tgtEl>
                                          <p:spTgt spid="3">
                                            <p:txEl>
                                              <p:pRg st="2" end="2"/>
                                            </p:txEl>
                                          </p:spTgt>
                                        </p:tgtEl>
                                        <p:attrNameLst>
                                          <p:attrName>r</p:attrName>
                                        </p:attrNameLst>
                                      </p:cBhvr>
                                    </p:animRot>
                                  </p:childTnLst>
                                </p:cTn>
                              </p:par>
                              <p:par>
                                <p:cTn id="32" presetID="34" presetClass="emph" presetSubtype="0" fill="hold" grpId="0" nodeType="with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3">
                                            <p:txEl>
                                              <p:pRg st="3" end="3"/>
                                            </p:txEl>
                                          </p:spTgt>
                                        </p:tgtEl>
                                        <p:attrNameLst>
                                          <p:attrName>ppt_x</p:attrName>
                                          <p:attrName>ppt_y</p:attrName>
                                        </p:attrNameLst>
                                      </p:cBhvr>
                                    </p:animMotion>
                                    <p:animRot by="1500000">
                                      <p:cBhvr>
                                        <p:cTn id="34" dur="125" fill="hold">
                                          <p:stCondLst>
                                            <p:cond delay="0"/>
                                          </p:stCondLst>
                                        </p:cTn>
                                        <p:tgtEl>
                                          <p:spTgt spid="3">
                                            <p:txEl>
                                              <p:pRg st="3" end="3"/>
                                            </p:txEl>
                                          </p:spTgt>
                                        </p:tgtEl>
                                        <p:attrNameLst>
                                          <p:attrName>r</p:attrName>
                                        </p:attrNameLst>
                                      </p:cBhvr>
                                    </p:animRot>
                                    <p:animRot by="-1500000">
                                      <p:cBhvr>
                                        <p:cTn id="35" dur="125" fill="hold">
                                          <p:stCondLst>
                                            <p:cond delay="125"/>
                                          </p:stCondLst>
                                        </p:cTn>
                                        <p:tgtEl>
                                          <p:spTgt spid="3">
                                            <p:txEl>
                                              <p:pRg st="3" end="3"/>
                                            </p:txEl>
                                          </p:spTgt>
                                        </p:tgtEl>
                                        <p:attrNameLst>
                                          <p:attrName>r</p:attrName>
                                        </p:attrNameLst>
                                      </p:cBhvr>
                                    </p:animRot>
                                    <p:animRot by="-1500000">
                                      <p:cBhvr>
                                        <p:cTn id="36" dur="125" fill="hold">
                                          <p:stCondLst>
                                            <p:cond delay="250"/>
                                          </p:stCondLst>
                                        </p:cTn>
                                        <p:tgtEl>
                                          <p:spTgt spid="3">
                                            <p:txEl>
                                              <p:pRg st="3" end="3"/>
                                            </p:txEl>
                                          </p:spTgt>
                                        </p:tgtEl>
                                        <p:attrNameLst>
                                          <p:attrName>r</p:attrName>
                                        </p:attrNameLst>
                                      </p:cBhvr>
                                    </p:animRot>
                                    <p:animRot by="1500000">
                                      <p:cBhvr>
                                        <p:cTn id="37" dur="125" fill="hold">
                                          <p:stCondLst>
                                            <p:cond delay="375"/>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Alma's Document\Animation\BABILUC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000500"/>
            <a:ext cx="2286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314273" y="990600"/>
            <a:ext cx="8529643" cy="27432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p:cNvSpPr/>
          <p:nvPr/>
        </p:nvSpPr>
        <p:spPr>
          <a:xfrm>
            <a:off x="1129789" y="1715386"/>
            <a:ext cx="7584640"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U for Ur Attention!! </a:t>
            </a:r>
          </a:p>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  </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354724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p:cTn id="19" dur="500" fill="hold"/>
                                        <p:tgtEl>
                                          <p:spTgt spid="4099"/>
                                        </p:tgtEl>
                                        <p:attrNameLst>
                                          <p:attrName>ppt_w</p:attrName>
                                        </p:attrNameLst>
                                      </p:cBhvr>
                                      <p:tavLst>
                                        <p:tav tm="0">
                                          <p:val>
                                            <p:fltVal val="0"/>
                                          </p:val>
                                        </p:tav>
                                        <p:tav tm="100000">
                                          <p:val>
                                            <p:strVal val="#ppt_w"/>
                                          </p:val>
                                        </p:tav>
                                      </p:tavLst>
                                    </p:anim>
                                    <p:anim calcmode="lin" valueType="num">
                                      <p:cBhvr>
                                        <p:cTn id="20" dur="500" fill="hold"/>
                                        <p:tgtEl>
                                          <p:spTgt spid="4099"/>
                                        </p:tgtEl>
                                        <p:attrNameLst>
                                          <p:attrName>ppt_h</p:attrName>
                                        </p:attrNameLst>
                                      </p:cBhvr>
                                      <p:tavLst>
                                        <p:tav tm="0">
                                          <p:val>
                                            <p:fltVal val="0"/>
                                          </p:val>
                                        </p:tav>
                                        <p:tav tm="100000">
                                          <p:val>
                                            <p:strVal val="#ppt_h"/>
                                          </p:val>
                                        </p:tav>
                                      </p:tavLst>
                                    </p:anim>
                                    <p:animEffect transition="in" filter="fade">
                                      <p:cBhvr>
                                        <p:cTn id="2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lma's Document\Animation\th_36_2_2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706901"/>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2852" y="1719206"/>
            <a:ext cx="7578293" cy="3416320"/>
          </a:xfrm>
          <a:prstGeom prst="rect">
            <a:avLst/>
          </a:prstGeom>
          <a:noFill/>
        </p:spPr>
        <p:txBody>
          <a:bodyPr wrap="none" lIns="91440" tIns="45720" rIns="91440" bIns="45720">
            <a:spAutoFit/>
          </a:bodyPr>
          <a:lstStyle/>
          <a:p>
            <a:pPr algn="ctr"/>
            <a:r>
              <a:rPr lang="id-ID" sz="5400" b="1" u="wavy"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DAMPAK PERUBAHAN  </a:t>
            </a:r>
            <a:endParaRPr lang="en-US" sz="5400" b="1" u="wavy"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id-ID" sz="5400" b="1" u="wavy"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POPULASI  </a:t>
            </a:r>
            <a:endParaRPr lang="en-US" sz="5400" b="1" u="wavy"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id-ID" sz="5400" b="1" u="wavy"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MANUSIA TERHADAP  </a:t>
            </a:r>
            <a:endParaRPr lang="en-US" sz="5400" b="1" u="wavy"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id-ID" sz="5400" b="1" u="wavy"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LINGKUNGAN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3075" name="Picture 3" descr="D:\Alma's Document\Animation\th_globebergerak.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5206"/>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8237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80">
                                          <p:stCondLst>
                                            <p:cond delay="0"/>
                                          </p:stCondLst>
                                        </p:cTn>
                                        <p:tgtEl>
                                          <p:spTgt spid="3075"/>
                                        </p:tgtEl>
                                      </p:cBhvr>
                                    </p:animEffect>
                                    <p:anim calcmode="lin" valueType="num">
                                      <p:cBhvr>
                                        <p:cTn id="8"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5"/>
                                        </p:tgtEl>
                                      </p:cBhvr>
                                      <p:to x="100000" y="60000"/>
                                    </p:animScale>
                                    <p:animScale>
                                      <p:cBhvr>
                                        <p:cTn id="14" dur="166" decel="50000">
                                          <p:stCondLst>
                                            <p:cond delay="676"/>
                                          </p:stCondLst>
                                        </p:cTn>
                                        <p:tgtEl>
                                          <p:spTgt spid="3075"/>
                                        </p:tgtEl>
                                      </p:cBhvr>
                                      <p:to x="100000" y="100000"/>
                                    </p:animScale>
                                    <p:animScale>
                                      <p:cBhvr>
                                        <p:cTn id="15" dur="26">
                                          <p:stCondLst>
                                            <p:cond delay="1312"/>
                                          </p:stCondLst>
                                        </p:cTn>
                                        <p:tgtEl>
                                          <p:spTgt spid="3075"/>
                                        </p:tgtEl>
                                      </p:cBhvr>
                                      <p:to x="100000" y="80000"/>
                                    </p:animScale>
                                    <p:animScale>
                                      <p:cBhvr>
                                        <p:cTn id="16" dur="166" decel="50000">
                                          <p:stCondLst>
                                            <p:cond delay="1338"/>
                                          </p:stCondLst>
                                        </p:cTn>
                                        <p:tgtEl>
                                          <p:spTgt spid="3075"/>
                                        </p:tgtEl>
                                      </p:cBhvr>
                                      <p:to x="100000" y="100000"/>
                                    </p:animScale>
                                    <p:animScale>
                                      <p:cBhvr>
                                        <p:cTn id="17" dur="26">
                                          <p:stCondLst>
                                            <p:cond delay="1642"/>
                                          </p:stCondLst>
                                        </p:cTn>
                                        <p:tgtEl>
                                          <p:spTgt spid="3075"/>
                                        </p:tgtEl>
                                      </p:cBhvr>
                                      <p:to x="100000" y="90000"/>
                                    </p:animScale>
                                    <p:animScale>
                                      <p:cBhvr>
                                        <p:cTn id="18" dur="166" decel="50000">
                                          <p:stCondLst>
                                            <p:cond delay="1668"/>
                                          </p:stCondLst>
                                        </p:cTn>
                                        <p:tgtEl>
                                          <p:spTgt spid="3075"/>
                                        </p:tgtEl>
                                      </p:cBhvr>
                                      <p:to x="100000" y="100000"/>
                                    </p:animScale>
                                    <p:animScale>
                                      <p:cBhvr>
                                        <p:cTn id="19" dur="26">
                                          <p:stCondLst>
                                            <p:cond delay="1808"/>
                                          </p:stCondLst>
                                        </p:cTn>
                                        <p:tgtEl>
                                          <p:spTgt spid="3075"/>
                                        </p:tgtEl>
                                      </p:cBhvr>
                                      <p:to x="100000" y="95000"/>
                                    </p:animScale>
                                    <p:animScale>
                                      <p:cBhvr>
                                        <p:cTn id="20" dur="166" decel="50000">
                                          <p:stCondLst>
                                            <p:cond delay="1834"/>
                                          </p:stCondLst>
                                        </p:cTn>
                                        <p:tgtEl>
                                          <p:spTgt spid="3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ipe(down)">
                                      <p:cBhvr>
                                        <p:cTn id="25" dur="580">
                                          <p:stCondLst>
                                            <p:cond delay="0"/>
                                          </p:stCondLst>
                                        </p:cTn>
                                        <p:tgtEl>
                                          <p:spTgt spid="3074"/>
                                        </p:tgtEl>
                                      </p:cBhvr>
                                    </p:animEffect>
                                    <p:anim calcmode="lin" valueType="num">
                                      <p:cBhvr>
                                        <p:cTn id="26"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4"/>
                                        </p:tgtEl>
                                      </p:cBhvr>
                                      <p:to x="100000" y="60000"/>
                                    </p:animScale>
                                    <p:animScale>
                                      <p:cBhvr>
                                        <p:cTn id="32" dur="166" decel="50000">
                                          <p:stCondLst>
                                            <p:cond delay="676"/>
                                          </p:stCondLst>
                                        </p:cTn>
                                        <p:tgtEl>
                                          <p:spTgt spid="3074"/>
                                        </p:tgtEl>
                                      </p:cBhvr>
                                      <p:to x="100000" y="100000"/>
                                    </p:animScale>
                                    <p:animScale>
                                      <p:cBhvr>
                                        <p:cTn id="33" dur="26">
                                          <p:stCondLst>
                                            <p:cond delay="1312"/>
                                          </p:stCondLst>
                                        </p:cTn>
                                        <p:tgtEl>
                                          <p:spTgt spid="3074"/>
                                        </p:tgtEl>
                                      </p:cBhvr>
                                      <p:to x="100000" y="80000"/>
                                    </p:animScale>
                                    <p:animScale>
                                      <p:cBhvr>
                                        <p:cTn id="34" dur="166" decel="50000">
                                          <p:stCondLst>
                                            <p:cond delay="1338"/>
                                          </p:stCondLst>
                                        </p:cTn>
                                        <p:tgtEl>
                                          <p:spTgt spid="3074"/>
                                        </p:tgtEl>
                                      </p:cBhvr>
                                      <p:to x="100000" y="100000"/>
                                    </p:animScale>
                                    <p:animScale>
                                      <p:cBhvr>
                                        <p:cTn id="35" dur="26">
                                          <p:stCondLst>
                                            <p:cond delay="1642"/>
                                          </p:stCondLst>
                                        </p:cTn>
                                        <p:tgtEl>
                                          <p:spTgt spid="3074"/>
                                        </p:tgtEl>
                                      </p:cBhvr>
                                      <p:to x="100000" y="90000"/>
                                    </p:animScale>
                                    <p:animScale>
                                      <p:cBhvr>
                                        <p:cTn id="36" dur="166" decel="50000">
                                          <p:stCondLst>
                                            <p:cond delay="1668"/>
                                          </p:stCondLst>
                                        </p:cTn>
                                        <p:tgtEl>
                                          <p:spTgt spid="3074"/>
                                        </p:tgtEl>
                                      </p:cBhvr>
                                      <p:to x="100000" y="100000"/>
                                    </p:animScale>
                                    <p:animScale>
                                      <p:cBhvr>
                                        <p:cTn id="37" dur="26">
                                          <p:stCondLst>
                                            <p:cond delay="1808"/>
                                          </p:stCondLst>
                                        </p:cTn>
                                        <p:tgtEl>
                                          <p:spTgt spid="3074"/>
                                        </p:tgtEl>
                                      </p:cBhvr>
                                      <p:to x="100000" y="95000"/>
                                    </p:animScale>
                                    <p:animScale>
                                      <p:cBhvr>
                                        <p:cTn id="38" dur="166" decel="50000">
                                          <p:stCondLst>
                                            <p:cond delay="1834"/>
                                          </p:stCondLst>
                                        </p:cTn>
                                        <p:tgtEl>
                                          <p:spTgt spid="307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Pendahuluan</a:t>
            </a:r>
            <a:endParaRPr lang="en-US" dirty="0"/>
          </a:p>
        </p:txBody>
      </p:sp>
      <p:sp>
        <p:nvSpPr>
          <p:cNvPr id="3" name="Content Placeholder 2"/>
          <p:cNvSpPr>
            <a:spLocks noGrp="1"/>
          </p:cNvSpPr>
          <p:nvPr>
            <p:ph idx="1"/>
          </p:nvPr>
        </p:nvSpPr>
        <p:spPr/>
        <p:txBody>
          <a:bodyPr/>
          <a:lstStyle/>
          <a:p>
            <a:r>
              <a:rPr lang="en-US" dirty="0" smtClean="0"/>
              <a:t>Kita </a:t>
            </a:r>
            <a:r>
              <a:rPr lang="en-US" dirty="0" err="1" smtClean="0"/>
              <a:t>hidup</a:t>
            </a:r>
            <a:r>
              <a:rPr lang="en-US" dirty="0" smtClean="0"/>
              <a:t> di </a:t>
            </a:r>
            <a:r>
              <a:rPr lang="en-US" dirty="0" err="1" smtClean="0"/>
              <a:t>negara</a:t>
            </a:r>
            <a:r>
              <a:rPr lang="en-US" dirty="0" smtClean="0"/>
              <a:t> Indonesia, </a:t>
            </a:r>
            <a:r>
              <a:rPr lang="en-US" dirty="0" err="1" smtClean="0"/>
              <a:t>yaitu</a:t>
            </a:r>
            <a:r>
              <a:rPr lang="en-US" dirty="0" smtClean="0"/>
              <a:t> </a:t>
            </a:r>
            <a:r>
              <a:rPr lang="en-US" dirty="0" err="1" smtClean="0"/>
              <a:t>salah</a:t>
            </a:r>
            <a:r>
              <a:rPr lang="en-US" dirty="0" smtClean="0"/>
              <a:t> </a:t>
            </a:r>
            <a:r>
              <a:rPr lang="en-US" dirty="0" err="1" smtClean="0"/>
              <a:t>satu</a:t>
            </a:r>
            <a:r>
              <a:rPr lang="en-US" dirty="0" smtClean="0"/>
              <a:t> </a:t>
            </a:r>
            <a:r>
              <a:rPr lang="en-US" dirty="0" err="1" smtClean="0"/>
              <a:t>negara</a:t>
            </a:r>
            <a:r>
              <a:rPr lang="en-US" dirty="0" smtClean="0"/>
              <a:t> yang </a:t>
            </a:r>
            <a:r>
              <a:rPr lang="en-US" dirty="0" err="1" smtClean="0"/>
              <a:t>penduduknya</a:t>
            </a:r>
            <a:r>
              <a:rPr lang="en-US" dirty="0" smtClean="0"/>
              <a:t> paling </a:t>
            </a:r>
            <a:r>
              <a:rPr lang="en-US" dirty="0" err="1" smtClean="0"/>
              <a:t>banyak</a:t>
            </a:r>
            <a:r>
              <a:rPr lang="en-US" dirty="0" smtClean="0"/>
              <a:t> di </a:t>
            </a:r>
            <a:r>
              <a:rPr lang="en-US" dirty="0" err="1" smtClean="0"/>
              <a:t>dunia</a:t>
            </a:r>
            <a:r>
              <a:rPr lang="en-US" dirty="0" smtClean="0"/>
              <a:t>.</a:t>
            </a:r>
          </a:p>
          <a:p>
            <a:r>
              <a:rPr lang="en-US" dirty="0" err="1" smtClean="0"/>
              <a:t>Penduduk</a:t>
            </a:r>
            <a:r>
              <a:rPr lang="en-US" dirty="0" smtClean="0"/>
              <a:t> Indonesia </a:t>
            </a:r>
            <a:r>
              <a:rPr lang="en-US" dirty="0" err="1" smtClean="0"/>
              <a:t>jumlahnya</a:t>
            </a:r>
            <a:r>
              <a:rPr lang="en-US" dirty="0" smtClean="0"/>
              <a:t> </a:t>
            </a:r>
            <a:r>
              <a:rPr lang="en-US" dirty="0" err="1" smtClean="0"/>
              <a:t>sekitar</a:t>
            </a:r>
            <a:r>
              <a:rPr lang="en-US" dirty="0" smtClean="0"/>
              <a:t> 200 </a:t>
            </a:r>
            <a:r>
              <a:rPr lang="en-US" dirty="0" err="1" smtClean="0"/>
              <a:t>juta</a:t>
            </a:r>
            <a:r>
              <a:rPr lang="en-US" dirty="0" smtClean="0"/>
              <a:t>-an.</a:t>
            </a:r>
          </a:p>
          <a:p>
            <a:r>
              <a:rPr lang="en-US" dirty="0" smtClean="0"/>
              <a:t>Yang </a:t>
            </a:r>
            <a:r>
              <a:rPr lang="en-US" dirty="0" err="1" smtClean="0"/>
              <a:t>berarti</a:t>
            </a:r>
            <a:r>
              <a:rPr lang="en-US" dirty="0" smtClean="0"/>
              <a:t>, </a:t>
            </a:r>
            <a:r>
              <a:rPr lang="en-US" dirty="0" err="1" smtClean="0"/>
              <a:t>semakin</a:t>
            </a:r>
            <a:r>
              <a:rPr lang="en-US" dirty="0" smtClean="0"/>
              <a:t> </a:t>
            </a:r>
            <a:r>
              <a:rPr lang="en-US" dirty="0" err="1" smtClean="0"/>
              <a:t>meningkatnya</a:t>
            </a:r>
            <a:r>
              <a:rPr lang="en-US" dirty="0" smtClean="0"/>
              <a:t> </a:t>
            </a:r>
            <a:r>
              <a:rPr lang="en-US" dirty="0" err="1" smtClean="0"/>
              <a:t>jumlah</a:t>
            </a:r>
            <a:r>
              <a:rPr lang="en-US" dirty="0" smtClean="0"/>
              <a:t> </a:t>
            </a:r>
            <a:r>
              <a:rPr lang="en-US" dirty="0" err="1" smtClean="0"/>
              <a:t>dari</a:t>
            </a:r>
            <a:r>
              <a:rPr lang="en-US" dirty="0" smtClean="0"/>
              <a:t> </a:t>
            </a:r>
            <a:r>
              <a:rPr lang="en-US" dirty="0" err="1" smtClean="0"/>
              <a:t>angka</a:t>
            </a:r>
            <a:r>
              <a:rPr lang="en-US" dirty="0" smtClean="0"/>
              <a:t> </a:t>
            </a:r>
            <a:r>
              <a:rPr lang="en-US" dirty="0" err="1" smtClean="0"/>
              <a:t>tersebut</a:t>
            </a:r>
            <a:r>
              <a:rPr lang="en-US" dirty="0" smtClean="0"/>
              <a:t> </a:t>
            </a:r>
            <a:r>
              <a:rPr lang="en-US" dirty="0" err="1" smtClean="0"/>
              <a:t>akan</a:t>
            </a:r>
            <a:r>
              <a:rPr lang="en-US" dirty="0" smtClean="0"/>
              <a:t> </a:t>
            </a:r>
            <a:r>
              <a:rPr lang="en-US" dirty="0" err="1" smtClean="0"/>
              <a:t>menimbulkan</a:t>
            </a:r>
            <a:r>
              <a:rPr lang="en-US" dirty="0" smtClean="0"/>
              <a:t> </a:t>
            </a:r>
            <a:r>
              <a:rPr lang="en-US" dirty="0" err="1" smtClean="0"/>
              <a:t>banyak</a:t>
            </a:r>
            <a:r>
              <a:rPr lang="en-US" dirty="0" smtClean="0"/>
              <a:t> </a:t>
            </a:r>
            <a:r>
              <a:rPr lang="en-US" dirty="0" err="1" smtClean="0"/>
              <a:t>pengaruh</a:t>
            </a:r>
            <a:r>
              <a:rPr lang="en-US" dirty="0" smtClean="0"/>
              <a:t> </a:t>
            </a:r>
            <a:r>
              <a:rPr lang="en-US" dirty="0" err="1" smtClean="0"/>
              <a:t>pada</a:t>
            </a:r>
            <a:r>
              <a:rPr lang="en-US" dirty="0" smtClean="0"/>
              <a:t> </a:t>
            </a:r>
            <a:r>
              <a:rPr lang="en-US" dirty="0" err="1" smtClean="0"/>
              <a:t>lingkungan</a:t>
            </a:r>
            <a:r>
              <a:rPr lang="en-US" dirty="0" smtClean="0"/>
              <a:t> </a:t>
            </a:r>
            <a:r>
              <a:rPr lang="en-US" dirty="0" err="1" smtClean="0"/>
              <a:t>sekitar</a:t>
            </a:r>
            <a:r>
              <a:rPr lang="en-US" dirty="0" smtClean="0"/>
              <a:t>.</a:t>
            </a:r>
            <a:endParaRPr lang="en-US" dirty="0"/>
          </a:p>
        </p:txBody>
      </p:sp>
      <p:pic>
        <p:nvPicPr>
          <p:cNvPr id="5122" name="Picture 2" descr="D:\Alma's Document\Animation\cutebab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562599"/>
            <a:ext cx="2362200" cy="118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1269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Alma's Document\Animation\spide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0"/>
            <a:ext cx="152400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533400" y="914400"/>
            <a:ext cx="8229600" cy="6978134"/>
          </a:xfrm>
        </p:spPr>
        <p:txBody>
          <a:bodyPr>
            <a:noAutofit/>
          </a:bodyPr>
          <a:lstStyle/>
          <a:p>
            <a:r>
              <a:rPr lang="id-ID" dirty="0" smtClean="0"/>
              <a:t>Sekarang</a:t>
            </a:r>
            <a:r>
              <a:rPr lang="id-ID" dirty="0"/>
              <a:t>, banyak di bangun pabrik-pabrik untuk mengolah bahan pemenuh kebutuhan manusia. Pembangunan pabrik ini telah memacu pemanfaatan air secara besar-besaran tanpa memperhatikan potensi yang ada, sehingga dapat mengakibatkan penurunan debit air tanah. Jika debit air tanah menurun, dapat terjadi penurunan tanah dan </a:t>
            </a:r>
            <a:r>
              <a:rPr lang="id-ID" i="1" dirty="0"/>
              <a:t>instrusi </a:t>
            </a:r>
            <a:r>
              <a:rPr lang="id-ID" dirty="0"/>
              <a:t> air laut. Juga, jika pengelolaan pabrik-pabrik tersebut tidak ramah lingkungan, tentu limbahnya akan mencemari udara dan air. </a:t>
            </a:r>
            <a:endParaRPr lang="en-US" sz="1100" dirty="0"/>
          </a:p>
        </p:txBody>
      </p:sp>
      <p:sp>
        <p:nvSpPr>
          <p:cNvPr id="4" name="TextBox 3"/>
          <p:cNvSpPr txBox="1"/>
          <p:nvPr/>
        </p:nvSpPr>
        <p:spPr>
          <a:xfrm>
            <a:off x="762000" y="304800"/>
            <a:ext cx="7772400" cy="861774"/>
          </a:xfrm>
          <a:prstGeom prst="rect">
            <a:avLst/>
          </a:prstGeom>
          <a:noFill/>
        </p:spPr>
        <p:txBody>
          <a:bodyPr wrap="square" rtlCol="0">
            <a:spAutoFit/>
          </a:bodyPr>
          <a:lstStyle/>
          <a:p>
            <a:pPr marL="514350" lvl="0" indent="-514350">
              <a:buFont typeface="+mj-lt"/>
              <a:buAutoNum type="alphaUcPeriod"/>
            </a:pPr>
            <a:r>
              <a:rPr lang="id-ID" sz="3200" b="1" dirty="0"/>
              <a:t>Dampak terhadap air dan udara</a:t>
            </a:r>
            <a:endParaRPr lang="en-US" sz="3200" b="1" dirty="0"/>
          </a:p>
          <a:p>
            <a:endParaRPr lang="en-US" dirty="0"/>
          </a:p>
        </p:txBody>
      </p:sp>
    </p:spTree>
    <p:extLst>
      <p:ext uri="{BB962C8B-B14F-4D97-AF65-F5344CB8AC3E}">
        <p14:creationId xmlns:p14="http://schemas.microsoft.com/office/powerpoint/2010/main" val="7249069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lvl="0" indent="0">
              <a:buNone/>
            </a:pPr>
            <a:r>
              <a:rPr lang="id-ID" dirty="0"/>
              <a:t>Sedangkan, udara yang bersih dan air yang bersih sangat susah dicari. Udara juga dapat tercemar dengan asap dari cerobong asap di pabrik juga kendaraan bermotor. Meningkatnya sarana transportasi dan semakin banyaknya pabrik-pabrik tersebut diakibatkan karena meningkatnya jumlah penduduk</a:t>
            </a:r>
            <a:endParaRPr lang="en-US" dirty="0"/>
          </a:p>
        </p:txBody>
      </p:sp>
      <p:pic>
        <p:nvPicPr>
          <p:cNvPr id="8194" name="Picture 2" descr="D:\Alma's Document\Animation\th_mobil_bergerak.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988095"/>
            <a:ext cx="28956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5140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1"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B.  </a:t>
            </a:r>
            <a:r>
              <a:rPr lang="id-ID" b="1" dirty="0" smtClean="0"/>
              <a:t>Dampak </a:t>
            </a:r>
            <a:r>
              <a:rPr lang="en-US" b="1" dirty="0" smtClean="0"/>
              <a:t>T</a:t>
            </a:r>
            <a:r>
              <a:rPr lang="id-ID" b="1" dirty="0" smtClean="0"/>
              <a:t>erhadap </a:t>
            </a:r>
            <a:r>
              <a:rPr lang="en-US" b="1" dirty="0" err="1" smtClean="0"/>
              <a:t>Ke</a:t>
            </a:r>
            <a:r>
              <a:rPr lang="id-ID" b="1" dirty="0" smtClean="0"/>
              <a:t>butuhan </a:t>
            </a:r>
            <a:r>
              <a:rPr lang="en-US" b="1" dirty="0" smtClean="0"/>
              <a:t>P</a:t>
            </a:r>
            <a:r>
              <a:rPr lang="id-ID" b="1" dirty="0" smtClean="0"/>
              <a:t>angan</a:t>
            </a:r>
            <a:endParaRPr lang="en-US" b="1" dirty="0"/>
          </a:p>
        </p:txBody>
      </p:sp>
      <p:sp>
        <p:nvSpPr>
          <p:cNvPr id="3" name="Content Placeholder 2"/>
          <p:cNvSpPr>
            <a:spLocks noGrp="1"/>
          </p:cNvSpPr>
          <p:nvPr>
            <p:ph idx="1"/>
          </p:nvPr>
        </p:nvSpPr>
        <p:spPr>
          <a:xfrm>
            <a:off x="457200" y="1600200"/>
            <a:ext cx="8229600" cy="4724400"/>
          </a:xfrm>
        </p:spPr>
        <p:txBody>
          <a:bodyPr>
            <a:normAutofit/>
          </a:bodyPr>
          <a:lstStyle/>
          <a:p>
            <a:r>
              <a:rPr lang="id-ID" dirty="0"/>
              <a:t>Semakin banyak jumlah penduduk, semakin banyak pula kebutuhan pangannya. Jika pertambahan penduduk yang semakin pesat tersebut tidak diimbangi dengan pemenuhan kebutuhan pangan, maka akan terjadi masalah kelaparan. Dengan terbentuknya populsai baru (penduduk semakin padat), maka akan memberikan pengaruh yang besar terhadap kebutuhan pangannya</a:t>
            </a:r>
            <a:endParaRPr lang="en-US" dirty="0"/>
          </a:p>
        </p:txBody>
      </p:sp>
      <p:pic>
        <p:nvPicPr>
          <p:cNvPr id="10242" name="Picture 2" descr="D:\Alma's Document\Animation\AN01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52400"/>
            <a:ext cx="1482356" cy="228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623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randombar(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676400"/>
          </a:xfrm>
        </p:spPr>
        <p:txBody>
          <a:bodyPr>
            <a:noAutofit/>
          </a:bodyPr>
          <a:lstStyle/>
          <a:p>
            <a:r>
              <a:rPr lang="id-ID" sz="3200" dirty="0"/>
              <a:t>Kelaparan terjadi bila pertambahan penduduk tidak diimbangi dengan pemenuhan kebutuhan pangan</a:t>
            </a:r>
            <a:endParaRPr lang="en-US"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4724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Alma's Document\Animation\AN02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5486256"/>
            <a:ext cx="1680386" cy="1371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614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5.55556E-7 4.7608E-6 C -0.00625 -0.00208 -0.01302 -0.00185 -0.01858 -0.00624 C -0.0224 -0.00925 -0.02587 -0.01433 -0.03021 -0.01548 C -0.04097 -0.01849 -0.05191 -0.01756 -0.06285 -0.01849 C -0.10747 -0.01502 -0.15052 -0.01271 -0.19531 -0.01548 C -0.20833 -0.01826 -0.21997 -0.02357 -0.23264 -0.02796 C -0.2349 -0.03004 -0.23698 -0.03259 -0.23958 -0.03397 C -0.2441 -0.03652 -0.25347 -0.04021 -0.25347 -0.04021 C -0.26892 -0.06078 -0.27535 -0.06263 -0.29531 -0.06818 C -0.29844 -0.07118 -0.30104 -0.07534 -0.30469 -0.07742 C -0.31059 -0.08066 -0.32326 -0.08366 -0.32326 -0.08366 C -0.33767 -0.09614 -0.32153 -0.08366 -0.34184 -0.09291 C -0.35278 -0.09776 -0.3599 -0.10585 -0.37205 -0.11139 C -0.37795 -0.11417 -0.38455 -0.11301 -0.3908 -0.11463 C -0.41042 -0.11948 -0.42882 -0.12411 -0.44878 -0.12688 C -0.46701 -0.13312 -0.45017 -0.12503 -0.4651 -0.13936 C -0.46788 -0.14213 -0.4717 -0.14282 -0.47448 -0.1456 C -0.47708 -0.14814 -0.47847 -0.15299 -0.4816 -0.15484 C -0.48715 -0.15831 -0.5 -0.16108 -0.5 -0.16108 C -0.51094 -0.17056 -0.52257 -0.17703 -0.5349 -0.18258 C -0.54323 -0.18627 -0.54983 -0.18627 -0.55816 -0.19182 C -0.56944 -0.19921 -0.57882 -0.21146 -0.5908 -0.21678 C -0.59757 -0.21978 -0.60486 -0.22001 -0.61163 -0.22279 C -0.63438 -0.2318 -0.6559 -0.24474 -0.67917 -0.25075 C -0.68715 -0.25514 -0.6941 -0.26277 -0.70243 -0.26624 C -0.70833 -0.26855 -0.71476 -0.26832 -0.72101 -0.26924 C -0.73854 -0.27733 -0.72135 -0.27016 -0.75816 -0.27548 C -0.76771 -0.27687 -0.77656 -0.28357 -0.78611 -0.28472 C -0.79462 -0.28588 -0.80313 -0.2868 -0.81163 -0.28796 C -0.85573 -0.30206 -0.89879 -0.30645 -0.94427 -0.30968 C -0.95868 -0.31708 -0.95174 -0.31569 -0.9651 -0.31569 " pathEditMode="relative" ptsTypes="ffffffffffffffffffffffffffffffA">
                                      <p:cBhvr>
                                        <p:cTn id="17" dur="2500" fill="hold"/>
                                        <p:tgtEl>
                                          <p:spTgt spid="10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b="1" dirty="0" smtClean="0"/>
              <a:t>C.  </a:t>
            </a:r>
            <a:r>
              <a:rPr lang="id-ID" sz="3600" b="1" dirty="0" smtClean="0"/>
              <a:t>Dampak </a:t>
            </a:r>
            <a:r>
              <a:rPr lang="id-ID" sz="3600" b="1" dirty="0"/>
              <a:t>terhadap kerusakan lingkungan</a:t>
            </a:r>
            <a:r>
              <a:rPr lang="en-US" dirty="0"/>
              <a:t/>
            </a:r>
            <a:br>
              <a:rPr lang="en-US" dirty="0"/>
            </a:br>
            <a:endParaRPr lang="en-US" dirty="0"/>
          </a:p>
        </p:txBody>
      </p:sp>
      <p:sp>
        <p:nvSpPr>
          <p:cNvPr id="3" name="Content Placeholder 2"/>
          <p:cNvSpPr>
            <a:spLocks noGrp="1"/>
          </p:cNvSpPr>
          <p:nvPr>
            <p:ph idx="1"/>
          </p:nvPr>
        </p:nvSpPr>
        <p:spPr>
          <a:xfrm>
            <a:off x="457200" y="1295400"/>
            <a:ext cx="8229600" cy="5410200"/>
          </a:xfrm>
        </p:spPr>
        <p:txBody>
          <a:bodyPr>
            <a:normAutofit fontScale="92500" lnSpcReduction="20000"/>
          </a:bodyPr>
          <a:lstStyle/>
          <a:p>
            <a:r>
              <a:rPr lang="id-ID" dirty="0"/>
              <a:t>Peningkatan populasi penduduk akan berpengaruh terhadap kerusakan lingkungan. Salah satu penyebab terjadinya kerusakan lingkungan adalah meningakatnya jumlah populasi penduduk. Misalnya, dengan adanya peningkatan penduduk, maka kebutuhan akan rumah pun meningkat. Karena kekurangan lahan, akhirnya pembangunan rumah dilakukan di atas lahan baru (hutan) dan menebang pohonnya untuk dimanfaatkan sebagai bahan baku pembuatan rumah tersebut. Kegiatan ini dapat menyebabkan kerusakan lingkungan, khususnya pada lingkungan yang asalnya bersih dan sehat</a:t>
            </a:r>
            <a:endParaRPr lang="en-US" dirty="0"/>
          </a:p>
        </p:txBody>
      </p:sp>
    </p:spTree>
    <p:extLst>
      <p:ext uri="{BB962C8B-B14F-4D97-AF65-F5344CB8AC3E}">
        <p14:creationId xmlns:p14="http://schemas.microsoft.com/office/powerpoint/2010/main" val="41108890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0" end="0"/>
                                            </p:txEl>
                                          </p:spTgt>
                                        </p:tgtEl>
                                        <p:attrNameLst>
                                          <p:attrName>r</p:attrName>
                                        </p:attrNameLst>
                                      </p:cBhvr>
                                    </p:animRot>
                                    <p:animRot by="-240000">
                                      <p:cBhvr>
                                        <p:cTn id="15" dur="200" fill="hold">
                                          <p:stCondLst>
                                            <p:cond delay="200"/>
                                          </p:stCondLst>
                                        </p:cTn>
                                        <p:tgtEl>
                                          <p:spTgt spid="3">
                                            <p:txEl>
                                              <p:pRg st="0" end="0"/>
                                            </p:txEl>
                                          </p:spTgt>
                                        </p:tgtEl>
                                        <p:attrNameLst>
                                          <p:attrName>r</p:attrName>
                                        </p:attrNameLst>
                                      </p:cBhvr>
                                    </p:animRot>
                                    <p:animRot by="240000">
                                      <p:cBhvr>
                                        <p:cTn id="16" dur="200" fill="hold">
                                          <p:stCondLst>
                                            <p:cond delay="400"/>
                                          </p:stCondLst>
                                        </p:cTn>
                                        <p:tgtEl>
                                          <p:spTgt spid="3">
                                            <p:txEl>
                                              <p:pRg st="0" end="0"/>
                                            </p:txEl>
                                          </p:spTgt>
                                        </p:tgtEl>
                                        <p:attrNameLst>
                                          <p:attrName>r</p:attrName>
                                        </p:attrNameLst>
                                      </p:cBhvr>
                                    </p:animRot>
                                    <p:animRot by="-240000">
                                      <p:cBhvr>
                                        <p:cTn id="17" dur="200" fill="hold">
                                          <p:stCondLst>
                                            <p:cond delay="600"/>
                                          </p:stCondLst>
                                        </p:cTn>
                                        <p:tgtEl>
                                          <p:spTgt spid="3">
                                            <p:txEl>
                                              <p:pRg st="0" end="0"/>
                                            </p:txEl>
                                          </p:spTgt>
                                        </p:tgtEl>
                                        <p:attrNameLst>
                                          <p:attrName>r</p:attrName>
                                        </p:attrNameLst>
                                      </p:cBhvr>
                                    </p:animRot>
                                    <p:animRot by="120000">
                                      <p:cBhvr>
                                        <p:cTn id="18"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D.  </a:t>
            </a:r>
            <a:r>
              <a:rPr lang="id-ID" b="1" dirty="0" smtClean="0"/>
              <a:t>Dampak </a:t>
            </a:r>
            <a:r>
              <a:rPr lang="id-ID" b="1" dirty="0"/>
              <a:t>terhadap </a:t>
            </a:r>
            <a:r>
              <a:rPr lang="id-ID" b="1" dirty="0" smtClean="0"/>
              <a:t>kesehatan</a:t>
            </a:r>
            <a:endParaRPr lang="en-US" b="1" dirty="0"/>
          </a:p>
        </p:txBody>
      </p:sp>
      <p:sp>
        <p:nvSpPr>
          <p:cNvPr id="3" name="Content Placeholder 2"/>
          <p:cNvSpPr>
            <a:spLocks noGrp="1"/>
          </p:cNvSpPr>
          <p:nvPr>
            <p:ph idx="1"/>
          </p:nvPr>
        </p:nvSpPr>
        <p:spPr/>
        <p:txBody>
          <a:bodyPr/>
          <a:lstStyle/>
          <a:p>
            <a:pPr marL="0" indent="0">
              <a:buNone/>
            </a:pPr>
            <a:r>
              <a:rPr lang="id-ID" dirty="0"/>
              <a:t>Dengan meningkatnya populasi penduduk, dapat menimbulkan berbagai permasalahan </a:t>
            </a:r>
            <a:r>
              <a:rPr lang="id-ID" dirty="0" smtClean="0"/>
              <a:t>kesehatan.</a:t>
            </a:r>
            <a:r>
              <a:rPr lang="en-US" dirty="0" smtClean="0"/>
              <a:t> </a:t>
            </a:r>
            <a:r>
              <a:rPr lang="id-ID" dirty="0" smtClean="0"/>
              <a:t>antara </a:t>
            </a:r>
            <a:r>
              <a:rPr lang="id-ID" dirty="0"/>
              <a:t>lain </a:t>
            </a:r>
            <a:r>
              <a:rPr lang="id-ID" dirty="0" smtClean="0"/>
              <a:t>:</a:t>
            </a:r>
            <a:endParaRPr lang="en-US" dirty="0" smtClean="0"/>
          </a:p>
          <a:p>
            <a:pPr marL="514350" lvl="0" indent="-514350">
              <a:buFont typeface="+mj-lt"/>
              <a:buAutoNum type="alphaLcParenR"/>
            </a:pPr>
            <a:r>
              <a:rPr lang="id-ID" dirty="0"/>
              <a:t>Penyakit menular 	: ditimbulkan karena kekurangan pangan dan perumhan</a:t>
            </a:r>
            <a:endParaRPr lang="en-US" dirty="0"/>
          </a:p>
          <a:p>
            <a:pPr marL="514350" indent="-514350">
              <a:buFont typeface="+mj-lt"/>
              <a:buAutoNum type="alphaLcParenR"/>
            </a:pPr>
            <a:r>
              <a:rPr lang="id-ID" dirty="0"/>
              <a:t>Defisiensi 		: disebabkan karena kekurangan zat makanan tertentu</a:t>
            </a:r>
            <a:endParaRPr lang="en-US" dirty="0"/>
          </a:p>
        </p:txBody>
      </p:sp>
      <p:pic>
        <p:nvPicPr>
          <p:cNvPr id="9218" name="Picture 2" descr="D:\Alma's Document\Animation\AN14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48200"/>
            <a:ext cx="1295400" cy="174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80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9218"/>
                                        </p:tgtEl>
                                        <p:attrNameLst>
                                          <p:attrName>style.visibility</p:attrName>
                                        </p:attrNameLst>
                                      </p:cBhvr>
                                      <p:to>
                                        <p:strVal val="visible"/>
                                      </p:to>
                                    </p:set>
                                    <p:anim calcmode="lin" valueType="num">
                                      <p:cBhvr>
                                        <p:cTn id="34" dur="500" fill="hold"/>
                                        <p:tgtEl>
                                          <p:spTgt spid="9218"/>
                                        </p:tgtEl>
                                        <p:attrNameLst>
                                          <p:attrName>ppt_w</p:attrName>
                                        </p:attrNameLst>
                                      </p:cBhvr>
                                      <p:tavLst>
                                        <p:tav tm="0">
                                          <p:val>
                                            <p:fltVal val="0"/>
                                          </p:val>
                                        </p:tav>
                                        <p:tav tm="100000">
                                          <p:val>
                                            <p:strVal val="#ppt_w"/>
                                          </p:val>
                                        </p:tav>
                                      </p:tavLst>
                                    </p:anim>
                                    <p:anim calcmode="lin" valueType="num">
                                      <p:cBhvr>
                                        <p:cTn id="35" dur="500" fill="hold"/>
                                        <p:tgtEl>
                                          <p:spTgt spid="9218"/>
                                        </p:tgtEl>
                                        <p:attrNameLst>
                                          <p:attrName>ppt_h</p:attrName>
                                        </p:attrNameLst>
                                      </p:cBhvr>
                                      <p:tavLst>
                                        <p:tav tm="0">
                                          <p:val>
                                            <p:fltVal val="0"/>
                                          </p:val>
                                        </p:tav>
                                        <p:tav tm="100000">
                                          <p:val>
                                            <p:strVal val="#ppt_h"/>
                                          </p:val>
                                        </p:tav>
                                      </p:tavLst>
                                    </p:anim>
                                    <p:animEffect transition="in" filter="fade">
                                      <p:cBhvr>
                                        <p:cTn id="36"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93</TotalTime>
  <Words>488</Words>
  <Application>Microsoft Office PowerPoint</Application>
  <PresentationFormat>On-screen Show (4:3)</PresentationFormat>
  <Paragraphs>44</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Solstice</vt:lpstr>
      <vt:lpstr>Dampak Perubahan Populasi Manusia Terhadap Lingkungan</vt:lpstr>
      <vt:lpstr>PowerPoint Presentation</vt:lpstr>
      <vt:lpstr>Pendahuluan</vt:lpstr>
      <vt:lpstr> </vt:lpstr>
      <vt:lpstr>PowerPoint Presentation</vt:lpstr>
      <vt:lpstr>B.  Dampak Terhadap Kebutuhan Pangan</vt:lpstr>
      <vt:lpstr>Kelaparan terjadi bila pertambahan penduduk tidak diimbangi dengan pemenuhan kebutuhan pangan</vt:lpstr>
      <vt:lpstr>C.  Dampak terhadap kerusakan lingkungan </vt:lpstr>
      <vt:lpstr>D.  Dampak terhadap kesehatan</vt:lpstr>
      <vt:lpstr>E.  Dampak terhadap pendidikan</vt:lpstr>
      <vt:lpstr>F.  Dampak terhadap pekerjaan</vt:lpstr>
      <vt:lpstr>G.  Dampak terhadap bidang perumahan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Dampak Perubahan Populasi Manusia Terhadap Lingkungan</dc:title>
  <dc:creator>SERVER</dc:creator>
  <cp:lastModifiedBy>SERVER</cp:lastModifiedBy>
  <cp:revision>8</cp:revision>
  <dcterms:created xsi:type="dcterms:W3CDTF">2012-03-06T13:11:31Z</dcterms:created>
  <dcterms:modified xsi:type="dcterms:W3CDTF">2012-03-08T00:23:29Z</dcterms:modified>
</cp:coreProperties>
</file>